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62" r:id="rId4"/>
    <p:sldId id="263" r:id="rId5"/>
    <p:sldId id="266" r:id="rId6"/>
    <p:sldId id="267" r:id="rId7"/>
    <p:sldId id="268" r:id="rId8"/>
    <p:sldId id="269" r:id="rId9"/>
    <p:sldId id="270" r:id="rId10"/>
    <p:sldId id="271" r:id="rId11"/>
    <p:sldId id="25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FD3412-AAE7-ED8E-94A3-93F8BBC722BE}" v="7" dt="2024-02-22T05:46:57.875"/>
    <p1510:client id="{CC1A85E5-0545-959F-2F05-DC62E50F5F09}" v="104" dt="2024-02-21T10:03:29.3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636" y="5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99114D-74C6-42BE-A064-E3A5636DB31F}" type="datetimeFigureOut">
              <a:rPr lang="en-US" smtClean="0"/>
              <a:pPr/>
              <a:t>4/17/2024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4DBDEE-D498-454F-8370-BA3F2A8FF5FD}" type="slidenum">
              <a:rPr lang="en-US" smtClean="0"/>
              <a:pPr/>
              <a:t>‹#›</a:t>
            </a:fld>
            <a:endParaRPr lang="en-US"/>
          </a:p>
        </p:txBody>
      </p:sp>
    </p:spTree>
    <p:extLst>
      <p:ext uri="{BB962C8B-B14F-4D97-AF65-F5344CB8AC3E}">
        <p14:creationId xmlns:p14="http://schemas.microsoft.com/office/powerpoint/2010/main" val="38935565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8BFAC73-2EB4-4433-8B75-732987DF0A9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3705A1EC-66A9-46F6-B75E-0946DC7D1C1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8D1FFAD6-F090-4B1F-B087-FB5923C89786}"/>
              </a:ext>
            </a:extLst>
          </p:cNvPr>
          <p:cNvSpPr>
            <a:spLocks noGrp="1"/>
          </p:cNvSpPr>
          <p:nvPr>
            <p:ph type="dt" sz="half" idx="10"/>
          </p:nvPr>
        </p:nvSpPr>
        <p:spPr/>
        <p:txBody>
          <a:bodyPr/>
          <a:lstStyle/>
          <a:p>
            <a:fld id="{E2D8FADD-6202-4527-A926-D42CDB9819F7}" type="datetime1">
              <a:rPr lang="en-US" smtClean="0"/>
              <a:pPr/>
              <a:t>4/17/2024</a:t>
            </a:fld>
            <a:endParaRPr lang="en-US"/>
          </a:p>
        </p:txBody>
      </p:sp>
      <p:sp>
        <p:nvSpPr>
          <p:cNvPr id="5" name="Footer Placeholder 4">
            <a:extLst>
              <a:ext uri="{FF2B5EF4-FFF2-40B4-BE49-F238E27FC236}">
                <a16:creationId xmlns="" xmlns:a16="http://schemas.microsoft.com/office/drawing/2014/main" id="{285F0C12-AC2A-4F08-9734-8A51A2DEC5B9}"/>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 xmlns:a16="http://schemas.microsoft.com/office/drawing/2014/main" id="{94B3EBC5-1CDB-468D-8083-91B0DD878FDE}"/>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2116134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B8F7FA-D94C-4559-8356-1D4E12FECAA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C1F41C8E-C6B9-4C94-993A-512FF6165423}"/>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B37AA4AC-5189-4F6F-96D0-3BF9753A6455}"/>
              </a:ext>
            </a:extLst>
          </p:cNvPr>
          <p:cNvSpPr>
            <a:spLocks noGrp="1"/>
          </p:cNvSpPr>
          <p:nvPr>
            <p:ph type="dt" sz="half" idx="10"/>
          </p:nvPr>
        </p:nvSpPr>
        <p:spPr/>
        <p:txBody>
          <a:bodyPr/>
          <a:lstStyle/>
          <a:p>
            <a:fld id="{2E6ABFAD-102A-4B04-ABB2-230A8C1C7AF1}" type="datetime1">
              <a:rPr lang="en-US" smtClean="0"/>
              <a:pPr/>
              <a:t>4/17/2024</a:t>
            </a:fld>
            <a:endParaRPr lang="en-US"/>
          </a:p>
        </p:txBody>
      </p:sp>
      <p:sp>
        <p:nvSpPr>
          <p:cNvPr id="5" name="Footer Placeholder 4">
            <a:extLst>
              <a:ext uri="{FF2B5EF4-FFF2-40B4-BE49-F238E27FC236}">
                <a16:creationId xmlns="" xmlns:a16="http://schemas.microsoft.com/office/drawing/2014/main" id="{499B956C-4016-4DF6-99CE-2934ED21FCF3}"/>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 xmlns:a16="http://schemas.microsoft.com/office/drawing/2014/main" id="{BBC417AB-76F7-4E9D-8BA1-1D8A849D41E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622286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F3B27044-4F52-406B-BB99-4D025B860D1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48A8FD27-3341-45B5-8BDD-D3BAC03E359B}"/>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998968D2-07D2-480B-A9A6-5E51B356B07D}"/>
              </a:ext>
            </a:extLst>
          </p:cNvPr>
          <p:cNvSpPr>
            <a:spLocks noGrp="1"/>
          </p:cNvSpPr>
          <p:nvPr>
            <p:ph type="dt" sz="half" idx="10"/>
          </p:nvPr>
        </p:nvSpPr>
        <p:spPr/>
        <p:txBody>
          <a:bodyPr/>
          <a:lstStyle/>
          <a:p>
            <a:fld id="{0BEE4F76-CFCD-4DBF-BCDE-390366D33731}" type="datetime1">
              <a:rPr lang="en-US" smtClean="0"/>
              <a:pPr/>
              <a:t>4/17/2024</a:t>
            </a:fld>
            <a:endParaRPr lang="en-US"/>
          </a:p>
        </p:txBody>
      </p:sp>
      <p:sp>
        <p:nvSpPr>
          <p:cNvPr id="5" name="Footer Placeholder 4">
            <a:extLst>
              <a:ext uri="{FF2B5EF4-FFF2-40B4-BE49-F238E27FC236}">
                <a16:creationId xmlns="" xmlns:a16="http://schemas.microsoft.com/office/drawing/2014/main" id="{0F56A8E8-C822-4AC6-8A3B-CFF89A18A3AB}"/>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 xmlns:a16="http://schemas.microsoft.com/office/drawing/2014/main" id="{C6B1B67B-B4C3-4E8D-94E5-3B93A26A58E2}"/>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349164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4F4F043-829D-413A-A126-F72A83AB855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DAC11FA6-E1F5-4C7F-8834-4CC71F5408C9}"/>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829A475B-E950-4954-BF58-8F6F00B1DDBF}"/>
              </a:ext>
            </a:extLst>
          </p:cNvPr>
          <p:cNvSpPr>
            <a:spLocks noGrp="1"/>
          </p:cNvSpPr>
          <p:nvPr>
            <p:ph type="dt" sz="half" idx="10"/>
          </p:nvPr>
        </p:nvSpPr>
        <p:spPr/>
        <p:txBody>
          <a:bodyPr/>
          <a:lstStyle/>
          <a:p>
            <a:fld id="{CA3A438B-353E-4C33-B434-197AEABDC4F2}" type="datetime1">
              <a:rPr lang="en-US" smtClean="0"/>
              <a:pPr/>
              <a:t>4/17/2024</a:t>
            </a:fld>
            <a:endParaRPr lang="en-US"/>
          </a:p>
        </p:txBody>
      </p:sp>
      <p:sp>
        <p:nvSpPr>
          <p:cNvPr id="5" name="Footer Placeholder 4">
            <a:extLst>
              <a:ext uri="{FF2B5EF4-FFF2-40B4-BE49-F238E27FC236}">
                <a16:creationId xmlns="" xmlns:a16="http://schemas.microsoft.com/office/drawing/2014/main" id="{B1BE5C5D-8341-4293-82E6-BDD1E3E43CBF}"/>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 xmlns:a16="http://schemas.microsoft.com/office/drawing/2014/main" id="{9A5560DB-16B1-4325-9177-86F6487BE3B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02948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382D4AE-FBC8-4D4B-BCA1-313E268E661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28DD04D1-C632-4BFD-9D65-D64B798DEEE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4FD3DD71-4E5A-4CA7-AEC2-955BA3EC921A}"/>
              </a:ext>
            </a:extLst>
          </p:cNvPr>
          <p:cNvSpPr>
            <a:spLocks noGrp="1"/>
          </p:cNvSpPr>
          <p:nvPr>
            <p:ph type="dt" sz="half" idx="10"/>
          </p:nvPr>
        </p:nvSpPr>
        <p:spPr/>
        <p:txBody>
          <a:bodyPr/>
          <a:lstStyle/>
          <a:p>
            <a:fld id="{74189231-F571-469A-91A9-E7737FABA7E9}" type="datetime1">
              <a:rPr lang="en-US" smtClean="0"/>
              <a:pPr/>
              <a:t>4/17/2024</a:t>
            </a:fld>
            <a:endParaRPr lang="en-US"/>
          </a:p>
        </p:txBody>
      </p:sp>
      <p:sp>
        <p:nvSpPr>
          <p:cNvPr id="5" name="Footer Placeholder 4">
            <a:extLst>
              <a:ext uri="{FF2B5EF4-FFF2-40B4-BE49-F238E27FC236}">
                <a16:creationId xmlns="" xmlns:a16="http://schemas.microsoft.com/office/drawing/2014/main" id="{93CEAB88-3544-4FB8-B01F-F9B5E310AED1}"/>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 xmlns:a16="http://schemas.microsoft.com/office/drawing/2014/main" id="{41E81C48-C0AB-47E5-99D9-AEA25FE3F7A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035570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4710899-D022-4EF1-80D4-9EF0B83D867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8E2C7A3C-F4D2-40A7-A772-0FA98A7E1E1D}"/>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AA48360C-9611-47F9-AA37-FC9DAAA57B4C}"/>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B05EE82D-CC38-4581-9AA3-14139CC12088}"/>
              </a:ext>
            </a:extLst>
          </p:cNvPr>
          <p:cNvSpPr>
            <a:spLocks noGrp="1"/>
          </p:cNvSpPr>
          <p:nvPr>
            <p:ph type="dt" sz="half" idx="10"/>
          </p:nvPr>
        </p:nvSpPr>
        <p:spPr/>
        <p:txBody>
          <a:bodyPr/>
          <a:lstStyle/>
          <a:p>
            <a:fld id="{8645B47F-C42C-4E6F-AB73-530F46A47C50}" type="datetime1">
              <a:rPr lang="en-US" smtClean="0"/>
              <a:pPr/>
              <a:t>4/17/2024</a:t>
            </a:fld>
            <a:endParaRPr lang="en-US"/>
          </a:p>
        </p:txBody>
      </p:sp>
      <p:sp>
        <p:nvSpPr>
          <p:cNvPr id="6" name="Footer Placeholder 5">
            <a:extLst>
              <a:ext uri="{FF2B5EF4-FFF2-40B4-BE49-F238E27FC236}">
                <a16:creationId xmlns="" xmlns:a16="http://schemas.microsoft.com/office/drawing/2014/main" id="{A39656C4-4D02-441E-B694-782EA1DD29BE}"/>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 xmlns:a16="http://schemas.microsoft.com/office/drawing/2014/main" id="{78CA09D1-73A0-4D3D-846F-B70A8B0471A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07307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3D082E-CB32-4F17-9C6F-C3BEA0B24198}"/>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 xmlns:a16="http://schemas.microsoft.com/office/drawing/2014/main" id="{38883727-4DBA-4B07-9D6E-909A776163D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68F66788-45C7-445D-AC53-759DA524D6FC}"/>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4EA720CB-BB39-4B06-ADE1-994BED00625F}"/>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AE06B3F2-B751-4476-8C25-2EBC53EDFCDE}"/>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2928C91F-15D8-4192-B91A-223002E2620C}"/>
              </a:ext>
            </a:extLst>
          </p:cNvPr>
          <p:cNvSpPr>
            <a:spLocks noGrp="1"/>
          </p:cNvSpPr>
          <p:nvPr>
            <p:ph type="dt" sz="half" idx="10"/>
          </p:nvPr>
        </p:nvSpPr>
        <p:spPr/>
        <p:txBody>
          <a:bodyPr/>
          <a:lstStyle/>
          <a:p>
            <a:fld id="{A4409137-C597-451C-AA5B-0CA6CCA56DF3}" type="datetime1">
              <a:rPr lang="en-US" smtClean="0"/>
              <a:pPr/>
              <a:t>4/17/2024</a:t>
            </a:fld>
            <a:endParaRPr lang="en-US"/>
          </a:p>
        </p:txBody>
      </p:sp>
      <p:sp>
        <p:nvSpPr>
          <p:cNvPr id="8" name="Footer Placeholder 7">
            <a:extLst>
              <a:ext uri="{FF2B5EF4-FFF2-40B4-BE49-F238E27FC236}">
                <a16:creationId xmlns="" xmlns:a16="http://schemas.microsoft.com/office/drawing/2014/main" id="{3744D044-46D1-4F3B-8D33-EA968303CC70}"/>
              </a:ext>
            </a:extLst>
          </p:cNvPr>
          <p:cNvSpPr>
            <a:spLocks noGrp="1"/>
          </p:cNvSpPr>
          <p:nvPr>
            <p:ph type="ftr" sz="quarter" idx="11"/>
          </p:nvPr>
        </p:nvSpPr>
        <p:spPr/>
        <p:txBody>
          <a:bodyPr/>
          <a:lstStyle/>
          <a:p>
            <a:r>
              <a:rPr lang="en-US"/>
              <a:t>© Edunet Foundation. All rights reserved.</a:t>
            </a:r>
          </a:p>
        </p:txBody>
      </p:sp>
      <p:sp>
        <p:nvSpPr>
          <p:cNvPr id="9" name="Slide Number Placeholder 8">
            <a:extLst>
              <a:ext uri="{FF2B5EF4-FFF2-40B4-BE49-F238E27FC236}">
                <a16:creationId xmlns="" xmlns:a16="http://schemas.microsoft.com/office/drawing/2014/main" id="{094C0651-0AF3-4139-9FE6-15DBBFBD529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95766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F99FC1D-E4BD-41DB-B1CF-88AC86CB9B2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 xmlns:a16="http://schemas.microsoft.com/office/drawing/2014/main" id="{4C72A98F-5206-488B-B0F6-73EB52F80A37}"/>
              </a:ext>
            </a:extLst>
          </p:cNvPr>
          <p:cNvSpPr>
            <a:spLocks noGrp="1"/>
          </p:cNvSpPr>
          <p:nvPr>
            <p:ph type="dt" sz="half" idx="10"/>
          </p:nvPr>
        </p:nvSpPr>
        <p:spPr/>
        <p:txBody>
          <a:bodyPr/>
          <a:lstStyle/>
          <a:p>
            <a:fld id="{F392B6CF-B624-449C-A6BA-FAB3DB1042C2}" type="datetime1">
              <a:rPr lang="en-US" smtClean="0"/>
              <a:pPr/>
              <a:t>4/17/2024</a:t>
            </a:fld>
            <a:endParaRPr lang="en-US"/>
          </a:p>
        </p:txBody>
      </p:sp>
      <p:sp>
        <p:nvSpPr>
          <p:cNvPr id="4" name="Footer Placeholder 3">
            <a:extLst>
              <a:ext uri="{FF2B5EF4-FFF2-40B4-BE49-F238E27FC236}">
                <a16:creationId xmlns="" xmlns:a16="http://schemas.microsoft.com/office/drawing/2014/main" id="{53545FB9-AAE3-472C-9DD1-40D26E996005}"/>
              </a:ext>
            </a:extLst>
          </p:cNvPr>
          <p:cNvSpPr>
            <a:spLocks noGrp="1"/>
          </p:cNvSpPr>
          <p:nvPr>
            <p:ph type="ftr" sz="quarter" idx="11"/>
          </p:nvPr>
        </p:nvSpPr>
        <p:spPr/>
        <p:txBody>
          <a:bodyPr/>
          <a:lstStyle/>
          <a:p>
            <a:r>
              <a:rPr lang="en-US"/>
              <a:t>© Edunet Foundation. All rights reserved.</a:t>
            </a:r>
          </a:p>
        </p:txBody>
      </p:sp>
      <p:sp>
        <p:nvSpPr>
          <p:cNvPr id="5" name="Slide Number Placeholder 4">
            <a:extLst>
              <a:ext uri="{FF2B5EF4-FFF2-40B4-BE49-F238E27FC236}">
                <a16:creationId xmlns="" xmlns:a16="http://schemas.microsoft.com/office/drawing/2014/main" id="{B65CBBC4-5F65-4F8B-9D2A-F2E34DDEF169}"/>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4025480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C239AD66-C890-45B3-960D-78ED6E4C653F}"/>
              </a:ext>
            </a:extLst>
          </p:cNvPr>
          <p:cNvSpPr>
            <a:spLocks noGrp="1"/>
          </p:cNvSpPr>
          <p:nvPr>
            <p:ph type="dt" sz="half" idx="10"/>
          </p:nvPr>
        </p:nvSpPr>
        <p:spPr/>
        <p:txBody>
          <a:bodyPr/>
          <a:lstStyle/>
          <a:p>
            <a:fld id="{171EA0EB-845D-4CA1-885D-6F096FD81E39}" type="datetime1">
              <a:rPr lang="en-US" smtClean="0"/>
              <a:pPr/>
              <a:t>4/17/2024</a:t>
            </a:fld>
            <a:endParaRPr lang="en-US"/>
          </a:p>
        </p:txBody>
      </p:sp>
      <p:sp>
        <p:nvSpPr>
          <p:cNvPr id="3" name="Footer Placeholder 2">
            <a:extLst>
              <a:ext uri="{FF2B5EF4-FFF2-40B4-BE49-F238E27FC236}">
                <a16:creationId xmlns="" xmlns:a16="http://schemas.microsoft.com/office/drawing/2014/main" id="{56ABD619-1CCB-4F1C-8F0F-AC620D1A1773}"/>
              </a:ext>
            </a:extLst>
          </p:cNvPr>
          <p:cNvSpPr>
            <a:spLocks noGrp="1"/>
          </p:cNvSpPr>
          <p:nvPr>
            <p:ph type="ftr" sz="quarter" idx="11"/>
          </p:nvPr>
        </p:nvSpPr>
        <p:spPr/>
        <p:txBody>
          <a:bodyPr/>
          <a:lstStyle/>
          <a:p>
            <a:r>
              <a:rPr lang="en-US"/>
              <a:t>© Edunet Foundation. All rights reserved.</a:t>
            </a:r>
          </a:p>
        </p:txBody>
      </p:sp>
      <p:sp>
        <p:nvSpPr>
          <p:cNvPr id="4" name="Slide Number Placeholder 3">
            <a:extLst>
              <a:ext uri="{FF2B5EF4-FFF2-40B4-BE49-F238E27FC236}">
                <a16:creationId xmlns="" xmlns:a16="http://schemas.microsoft.com/office/drawing/2014/main" id="{EA8A7BB3-1EE4-42B3-BA02-FC5004CAD205}"/>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62608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3D01484-0CE9-4250-B1C7-F38C809711E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183AA695-9520-40BE-9DEE-3D3B94B9D0B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1420E300-F1FA-4238-948D-02A64D6A08A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A6BDA586-6472-497B-902D-A14C96DE7894}"/>
              </a:ext>
            </a:extLst>
          </p:cNvPr>
          <p:cNvSpPr>
            <a:spLocks noGrp="1"/>
          </p:cNvSpPr>
          <p:nvPr>
            <p:ph type="dt" sz="half" idx="10"/>
          </p:nvPr>
        </p:nvSpPr>
        <p:spPr/>
        <p:txBody>
          <a:bodyPr/>
          <a:lstStyle/>
          <a:p>
            <a:fld id="{034586C9-C8D5-4804-B4A7-343C05555BF9}" type="datetime1">
              <a:rPr lang="en-US" smtClean="0"/>
              <a:pPr/>
              <a:t>4/17/2024</a:t>
            </a:fld>
            <a:endParaRPr lang="en-US"/>
          </a:p>
        </p:txBody>
      </p:sp>
      <p:sp>
        <p:nvSpPr>
          <p:cNvPr id="6" name="Footer Placeholder 5">
            <a:extLst>
              <a:ext uri="{FF2B5EF4-FFF2-40B4-BE49-F238E27FC236}">
                <a16:creationId xmlns="" xmlns:a16="http://schemas.microsoft.com/office/drawing/2014/main" id="{F0B86BC6-AA7B-43E5-9EC7-691E01CFF55D}"/>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 xmlns:a16="http://schemas.microsoft.com/office/drawing/2014/main" id="{A1AC5357-B4BD-4864-A422-B82CA729C366}"/>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77598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1DBF04-80E4-4932-9673-6C53D6FDEA6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8E52454F-6BA1-4287-8BC8-FD7E0FF070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C06AF170-4A8D-4D68-B455-C061F9FB4BC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052C78FC-44EE-4577-85E7-C84FE3361620}"/>
              </a:ext>
            </a:extLst>
          </p:cNvPr>
          <p:cNvSpPr>
            <a:spLocks noGrp="1"/>
          </p:cNvSpPr>
          <p:nvPr>
            <p:ph type="dt" sz="half" idx="10"/>
          </p:nvPr>
        </p:nvSpPr>
        <p:spPr/>
        <p:txBody>
          <a:bodyPr/>
          <a:lstStyle/>
          <a:p>
            <a:fld id="{C678801E-C1A2-4C46-B404-CC030D4B77C7}" type="datetime1">
              <a:rPr lang="en-US" smtClean="0"/>
              <a:pPr/>
              <a:t>4/17/2024</a:t>
            </a:fld>
            <a:endParaRPr lang="en-US"/>
          </a:p>
        </p:txBody>
      </p:sp>
      <p:sp>
        <p:nvSpPr>
          <p:cNvPr id="6" name="Footer Placeholder 5">
            <a:extLst>
              <a:ext uri="{FF2B5EF4-FFF2-40B4-BE49-F238E27FC236}">
                <a16:creationId xmlns="" xmlns:a16="http://schemas.microsoft.com/office/drawing/2014/main" id="{C66A1889-DEB1-4862-9887-E0C0C22E7EDA}"/>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 xmlns:a16="http://schemas.microsoft.com/office/drawing/2014/main" id="{72D50B8F-0656-4E09-92B3-86413E58689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0924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1000" b="-1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1E254453-4F53-479B-99F7-F81DA4B7E7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86955-E882-46C1-B9D1-A2AFD9CE6C82}" type="datetime1">
              <a:rPr lang="en-US" smtClean="0"/>
              <a:pPr/>
              <a:t>4/17/2024</a:t>
            </a:fld>
            <a:endParaRPr lang="en-US"/>
          </a:p>
        </p:txBody>
      </p:sp>
      <p:sp>
        <p:nvSpPr>
          <p:cNvPr id="5" name="Footer Placeholder 4">
            <a:extLst>
              <a:ext uri="{FF2B5EF4-FFF2-40B4-BE49-F238E27FC236}">
                <a16:creationId xmlns="" xmlns:a16="http://schemas.microsoft.com/office/drawing/2014/main" id="{2F7D9AF5-4CC8-449B-A6CF-05E848D1C5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Edunet Foundation. All rights reserved.</a:t>
            </a:r>
          </a:p>
        </p:txBody>
      </p:sp>
      <p:sp>
        <p:nvSpPr>
          <p:cNvPr id="6" name="Slide Number Placeholder 5">
            <a:extLst>
              <a:ext uri="{FF2B5EF4-FFF2-40B4-BE49-F238E27FC236}">
                <a16:creationId xmlns="" xmlns:a16="http://schemas.microsoft.com/office/drawing/2014/main" id="{BD17B2E7-FB94-47B1-88F5-81304FA9E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9F5DF-CAFA-4BBF-9B0F-449F85381360}" type="slidenum">
              <a:rPr lang="en-US" smtClean="0"/>
              <a:pPr/>
              <a:t>‹#›</a:t>
            </a:fld>
            <a:endParaRPr lang="en-US"/>
          </a:p>
        </p:txBody>
      </p:sp>
      <p:sp>
        <p:nvSpPr>
          <p:cNvPr id="7" name="Rectangle 6">
            <a:extLst>
              <a:ext uri="{FF2B5EF4-FFF2-40B4-BE49-F238E27FC236}">
                <a16:creationId xmlns="" xmlns:a16="http://schemas.microsoft.com/office/drawing/2014/main" id="{4BADB7B9-C996-18C8-1E65-3ABA22665EAD}"/>
              </a:ext>
            </a:extLst>
          </p:cNvPr>
          <p:cNvSpPr/>
          <p:nvPr userDrawn="1"/>
        </p:nvSpPr>
        <p:spPr>
          <a:xfrm>
            <a:off x="9525" y="0"/>
            <a:ext cx="12192000" cy="1000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descr="A black and grey logo&#10;&#10;Description automatically generated">
            <a:extLst>
              <a:ext uri="{FF2B5EF4-FFF2-40B4-BE49-F238E27FC236}">
                <a16:creationId xmlns="" xmlns:a16="http://schemas.microsoft.com/office/drawing/2014/main" id="{DD5ED4C6-E73E-CA51-07C0-79D3AF009360}"/>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276225" y="281781"/>
            <a:ext cx="1990990" cy="423863"/>
          </a:xfrm>
          <a:prstGeom prst="rect">
            <a:avLst/>
          </a:prstGeom>
        </p:spPr>
      </p:pic>
      <p:pic>
        <p:nvPicPr>
          <p:cNvPr id="11" name="Picture 10" descr="A close up of a logo&#10;&#10;Description automatically generated">
            <a:extLst>
              <a:ext uri="{FF2B5EF4-FFF2-40B4-BE49-F238E27FC236}">
                <a16:creationId xmlns="" xmlns:a16="http://schemas.microsoft.com/office/drawing/2014/main" id="{2E144495-634A-C809-8CA1-F49D84D290EF}"/>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280899" y="226297"/>
            <a:ext cx="1644402" cy="534830"/>
          </a:xfrm>
          <a:prstGeom prst="rect">
            <a:avLst/>
          </a:prstGeom>
        </p:spPr>
      </p:pic>
      <p:pic>
        <p:nvPicPr>
          <p:cNvPr id="13" name="Picture 12" descr="A blue and black logo&#10;&#10;Description automatically generated">
            <a:extLst>
              <a:ext uri="{FF2B5EF4-FFF2-40B4-BE49-F238E27FC236}">
                <a16:creationId xmlns="" xmlns:a16="http://schemas.microsoft.com/office/drawing/2014/main" id="{86521D76-69DF-C62E-9B6E-C1301F378A56}"/>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4321983" y="281780"/>
            <a:ext cx="1135004" cy="423864"/>
          </a:xfrm>
          <a:prstGeom prst="rect">
            <a:avLst/>
          </a:prstGeom>
        </p:spPr>
      </p:pic>
      <p:pic>
        <p:nvPicPr>
          <p:cNvPr id="15" name="Picture 14" descr="A circular logo with people and map&#10;&#10;Description automatically generated">
            <a:extLst>
              <a:ext uri="{FF2B5EF4-FFF2-40B4-BE49-F238E27FC236}">
                <a16:creationId xmlns="" xmlns:a16="http://schemas.microsoft.com/office/drawing/2014/main" id="{C9F26E82-82DE-EE39-DD5A-6EF886B7DE03}"/>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7511755" y="136525"/>
            <a:ext cx="714375" cy="714375"/>
          </a:xfrm>
          <a:prstGeom prst="rect">
            <a:avLst/>
          </a:prstGeom>
        </p:spPr>
      </p:pic>
    </p:spTree>
    <p:extLst>
      <p:ext uri="{BB962C8B-B14F-4D97-AF65-F5344CB8AC3E}">
        <p14:creationId xmlns:p14="http://schemas.microsoft.com/office/powerpoint/2010/main" val="3353340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52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RAJESHKUMAR2003NOV/RAJESH-KUMAR-922221105014.git"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8A11E26-4C38-41A6-9857-11032CEECD80}"/>
              </a:ext>
            </a:extLst>
          </p:cNvPr>
          <p:cNvSpPr>
            <a:spLocks noGrp="1"/>
          </p:cNvSpPr>
          <p:nvPr>
            <p:ph type="ctrTitle"/>
          </p:nvPr>
        </p:nvSpPr>
        <p:spPr>
          <a:xfrm>
            <a:off x="1359108" y="1821635"/>
            <a:ext cx="9144000" cy="977778"/>
          </a:xfrm>
        </p:spPr>
        <p:txBody>
          <a:bodyPr/>
          <a:lstStyle/>
          <a:p>
            <a:r>
              <a:rPr lang="en-US" sz="4400" b="1" dirty="0" smtClean="0">
                <a:solidFill>
                  <a:schemeClr val="accent1"/>
                </a:solidFill>
                <a:latin typeface="Arial" panose="020B0604020202020204" pitchFamily="34" charset="0"/>
                <a:cs typeface="Arial" panose="020B0604020202020204" pitchFamily="34" charset="0"/>
              </a:rPr>
              <a:t>RELIANCE STOCK PREDECTION</a:t>
            </a:r>
            <a:endParaRPr lang="en-US" sz="4400" b="1" dirty="0">
              <a:solidFill>
                <a:schemeClr val="accent1"/>
              </a:solidFill>
              <a:latin typeface="Arial" panose="020B0604020202020204" pitchFamily="34" charset="0"/>
              <a:cs typeface="Arial" panose="020B0604020202020204" pitchFamily="34" charset="0"/>
            </a:endParaRP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TSP- AI ML Fundamentals (Capstone Project)</a:t>
            </a:r>
          </a:p>
        </p:txBody>
      </p:sp>
      <p:sp>
        <p:nvSpPr>
          <p:cNvPr id="4" name="TextBox 3"/>
          <p:cNvSpPr txBox="1"/>
          <p:nvPr/>
        </p:nvSpPr>
        <p:spPr>
          <a:xfrm>
            <a:off x="1723871" y="3252865"/>
            <a:ext cx="9039066" cy="707886"/>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r>
              <a:rPr lang="en-US" sz="2000" b="1" dirty="0" smtClean="0">
                <a:solidFill>
                  <a:schemeClr val="accent1">
                    <a:lumMod val="75000"/>
                  </a:schemeClr>
                </a:solidFill>
                <a:latin typeface="Arial" pitchFamily="34" charset="0"/>
                <a:cs typeface="Arial" pitchFamily="34" charset="0"/>
              </a:rPr>
              <a:t>: </a:t>
            </a:r>
            <a:endParaRPr lang="en-US" sz="2000" b="1" dirty="0">
              <a:solidFill>
                <a:schemeClr val="accent1">
                  <a:lumMod val="75000"/>
                </a:schemeClr>
              </a:solidFill>
              <a:latin typeface="Arial" pitchFamily="34" charset="0"/>
              <a:cs typeface="Arial" pitchFamily="34" charset="0"/>
            </a:endParaRPr>
          </a:p>
          <a:p>
            <a:r>
              <a:rPr lang="en-US" sz="2000" b="1" dirty="0">
                <a:solidFill>
                  <a:schemeClr val="accent1">
                    <a:lumMod val="75000"/>
                  </a:schemeClr>
                </a:solidFill>
                <a:latin typeface="Arial"/>
                <a:cs typeface="Arial"/>
              </a:rPr>
              <a:t> </a:t>
            </a:r>
            <a:r>
              <a:rPr lang="en-US" sz="2000" b="1" dirty="0" smtClean="0">
                <a:solidFill>
                  <a:schemeClr val="accent1">
                    <a:lumMod val="75000"/>
                  </a:schemeClr>
                </a:solidFill>
                <a:latin typeface="Arial"/>
                <a:cs typeface="Arial"/>
              </a:rPr>
              <a:t>RAJESH KUMAR  M– au922221105014</a:t>
            </a:r>
            <a:endParaRPr lang="en-US" sz="2000" b="1" dirty="0">
              <a:solidFill>
                <a:schemeClr val="accent1">
                  <a:lumMod val="75000"/>
                </a:schemeClr>
              </a:solidFill>
              <a:latin typeface="Arial"/>
              <a:cs typeface="Arial"/>
            </a:endParaRPr>
          </a:p>
        </p:txBody>
      </p:sp>
      <p:sp>
        <p:nvSpPr>
          <p:cNvPr id="5" name="TextBox 4"/>
          <p:cNvSpPr txBox="1"/>
          <p:nvPr/>
        </p:nvSpPr>
        <p:spPr>
          <a:xfrm>
            <a:off x="1723871" y="5186598"/>
            <a:ext cx="8259580" cy="707886"/>
          </a:xfrm>
          <a:prstGeom prst="rect">
            <a:avLst/>
          </a:prstGeom>
          <a:noFill/>
        </p:spPr>
        <p:txBody>
          <a:bodyPr wrap="square" rtlCol="0">
            <a:spAutoFit/>
          </a:bodyPr>
          <a:lstStyle/>
          <a:p>
            <a:r>
              <a:rPr lang="en-US" sz="2000" b="1" dirty="0">
                <a:solidFill>
                  <a:schemeClr val="accent1">
                    <a:lumMod val="75000"/>
                  </a:schemeClr>
                </a:solidFill>
                <a:latin typeface="Arial" pitchFamily="34" charset="0"/>
                <a:cs typeface="Arial" pitchFamily="34" charset="0"/>
              </a:rPr>
              <a:t>Guided By</a:t>
            </a:r>
            <a:r>
              <a:rPr lang="en-US" sz="2000" b="1" dirty="0" smtClean="0">
                <a:solidFill>
                  <a:schemeClr val="accent1">
                    <a:lumMod val="75000"/>
                  </a:schemeClr>
                </a:solidFill>
                <a:latin typeface="Arial" pitchFamily="34" charset="0"/>
                <a:cs typeface="Arial" pitchFamily="34" charset="0"/>
              </a:rPr>
              <a:t>: P RAJA</a:t>
            </a:r>
          </a:p>
          <a:p>
            <a:r>
              <a:rPr lang="en-US" sz="2000" b="1" dirty="0" smtClean="0">
                <a:solidFill>
                  <a:schemeClr val="accent1">
                    <a:lumMod val="75000"/>
                  </a:schemeClr>
                </a:solidFill>
                <a:latin typeface="Arial" pitchFamily="34" charset="0"/>
                <a:cs typeface="Arial" pitchFamily="34" charset="0"/>
              </a:rPr>
              <a:t>		EDUNET </a:t>
            </a:r>
            <a:endParaRPr lang="en-US" sz="2000" b="1" dirty="0">
              <a:solidFill>
                <a:schemeClr val="accent1">
                  <a:lumMod val="75000"/>
                </a:schemeClr>
              </a:solidFill>
              <a:latin typeface="Arial" pitchFamily="34" charset="0"/>
              <a:cs typeface="Arial" pitchFamily="34" charset="0"/>
            </a:endParaRPr>
          </a:p>
        </p:txBody>
      </p:sp>
      <p:sp>
        <p:nvSpPr>
          <p:cNvPr id="6" name="Footer Placeholder 5"/>
          <p:cNvSpPr>
            <a:spLocks noGrp="1"/>
          </p:cNvSpPr>
          <p:nvPr>
            <p:ph type="ftr" sz="quarter" idx="11"/>
          </p:nvPr>
        </p:nvSpPr>
        <p:spPr>
          <a:xfrm>
            <a:off x="4248462"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DC56FBD3-D046-9A62-C0D8-E2AFF5B1B89B}"/>
            </a:ext>
          </a:extLst>
        </p:cNvPr>
        <p:cNvGrpSpPr/>
        <p:nvPr/>
      </p:nvGrpSpPr>
      <p:grpSpPr>
        <a:xfrm>
          <a:off x="0" y="0"/>
          <a:ext cx="0" cy="0"/>
          <a:chOff x="0" y="0"/>
          <a:chExt cx="0" cy="0"/>
        </a:xfrm>
      </p:grpSpPr>
      <p:sp>
        <p:nvSpPr>
          <p:cNvPr id="5" name="Title 4">
            <a:extLst>
              <a:ext uri="{FF2B5EF4-FFF2-40B4-BE49-F238E27FC236}">
                <a16:creationId xmlns="" xmlns:a16="http://schemas.microsoft.com/office/drawing/2014/main" id="{68C03611-BD79-86F0-930E-A689AD91252A}"/>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References</a:t>
            </a:r>
            <a:endParaRPr lang="en-US" dirty="0"/>
          </a:p>
        </p:txBody>
      </p:sp>
      <p:sp>
        <p:nvSpPr>
          <p:cNvPr id="6" name="Subtitle 5">
            <a:extLst>
              <a:ext uri="{FF2B5EF4-FFF2-40B4-BE49-F238E27FC236}">
                <a16:creationId xmlns="" xmlns:a16="http://schemas.microsoft.com/office/drawing/2014/main" id="{A42DCE06-B7ED-B551-71F3-7F3E73BB9E87}"/>
              </a:ext>
            </a:extLst>
          </p:cNvPr>
          <p:cNvSpPr>
            <a:spLocks noGrp="1"/>
          </p:cNvSpPr>
          <p:nvPr>
            <p:ph type="subTitle" idx="1"/>
          </p:nvPr>
        </p:nvSpPr>
        <p:spPr>
          <a:xfrm>
            <a:off x="614597" y="2110153"/>
            <a:ext cx="11152682" cy="4365598"/>
          </a:xfrm>
        </p:spPr>
        <p:txBody>
          <a:bodyPr>
            <a:normAutofit/>
          </a:bodyPr>
          <a:lstStyle/>
          <a:p>
            <a:pPr marL="457200" lvl="0" indent="-457200" algn="just">
              <a:buFont typeface="Arial" panose="020B0604020202020204" pitchFamily="34" charset="0"/>
              <a:buChar char="•"/>
            </a:pPr>
            <a:r>
              <a:rPr lang="en-US" sz="2800" dirty="0" err="1"/>
              <a:t>Tissaoui</a:t>
            </a:r>
            <a:r>
              <a:rPr lang="en-US" sz="2800" dirty="0"/>
              <a:t>, K., &amp; </a:t>
            </a:r>
            <a:r>
              <a:rPr lang="en-US" sz="2800" dirty="0" err="1"/>
              <a:t>Aloui</a:t>
            </a:r>
            <a:r>
              <a:rPr lang="en-US" sz="2800" dirty="0"/>
              <a:t>, C. (2011). Information flow between stock return and trading volume: The Tunisian stock market. International Journal of Financial Services Management, 5(1), 52–82.</a:t>
            </a:r>
          </a:p>
          <a:p>
            <a:pPr marL="457200" lvl="0" indent="-457200" algn="just">
              <a:buFont typeface="Arial" panose="020B0604020202020204" pitchFamily="34" charset="0"/>
              <a:buChar char="•"/>
            </a:pPr>
            <a:r>
              <a:rPr lang="en-US" sz="2800" dirty="0" err="1"/>
              <a:t>Palshikar</a:t>
            </a:r>
            <a:r>
              <a:rPr lang="en-US" sz="2800" dirty="0"/>
              <a:t>, G. K., &amp; </a:t>
            </a:r>
            <a:r>
              <a:rPr lang="en-US" sz="2800" dirty="0" err="1"/>
              <a:t>Bahulkar</a:t>
            </a:r>
            <a:r>
              <a:rPr lang="en-US" sz="2800" dirty="0"/>
              <a:t>, A. (2000). Fuzzy temporal patterns for </a:t>
            </a:r>
            <a:r>
              <a:rPr lang="en-US" sz="2800" dirty="0" err="1"/>
              <a:t>analysing</a:t>
            </a:r>
            <a:r>
              <a:rPr lang="en-US" sz="2800" dirty="0"/>
              <a:t> stock market databases. Proc. Int. Conf. on Advances in Data Management (COMAD-2000), Dec. 14-16, 2000 at Pune, India, Tata-McGraw Hill (pp. 135–142).</a:t>
            </a:r>
          </a:p>
        </p:txBody>
      </p:sp>
      <p:sp>
        <p:nvSpPr>
          <p:cNvPr id="4" name="Footer Placeholder 3">
            <a:extLst>
              <a:ext uri="{FF2B5EF4-FFF2-40B4-BE49-F238E27FC236}">
                <a16:creationId xmlns="" xmlns:a16="http://schemas.microsoft.com/office/drawing/2014/main" id="{9632E3AF-FCB3-6F27-8094-81945D2A7EC0}"/>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390818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dirty="0">
                <a:solidFill>
                  <a:srgbClr val="002060"/>
                </a:solidFill>
                <a:latin typeface="Arial" panose="020B0604020202020204" pitchFamily="34" charset="0"/>
                <a:cs typeface="Arial" panose="020B0604020202020204" pitchFamily="34" charset="0"/>
              </a:rPr>
              <a:t>THANK YOU</a:t>
            </a:r>
          </a:p>
        </p:txBody>
      </p:sp>
      <p:sp>
        <p:nvSpPr>
          <p:cNvPr id="3" name="Footer Placeholder 2"/>
          <p:cNvSpPr>
            <a:spLocks noGrp="1"/>
          </p:cNvSpPr>
          <p:nvPr>
            <p:ph type="ftr" sz="quarter" idx="11"/>
          </p:nvPr>
        </p:nvSpPr>
        <p:spPr>
          <a:xfrm>
            <a:off x="4038600"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9FFEB4C-F209-4AE7-AA2B-B3C26CE2C51D}"/>
              </a:ext>
            </a:extLst>
          </p:cNvPr>
          <p:cNvSpPr>
            <a:spLocks noGrp="1"/>
          </p:cNvSpPr>
          <p:nvPr>
            <p:ph type="title"/>
          </p:nvPr>
        </p:nvSpPr>
        <p:spPr>
          <a:xfrm>
            <a:off x="732513" y="783756"/>
            <a:ext cx="10515600" cy="1325563"/>
          </a:xfrm>
        </p:spPr>
        <p:txBody>
          <a:bodyPr lIns="91440" tIns="45720" rIns="91440" bIns="45720" anchor="t"/>
          <a:lstStyle/>
          <a:p>
            <a:r>
              <a:rPr lang="en-US" b="1" dirty="0">
                <a:solidFill>
                  <a:srgbClr val="002060"/>
                </a:solidFill>
                <a:latin typeface="Arial"/>
                <a:cs typeface="Arial"/>
              </a:rPr>
              <a:t>OUTLINE</a:t>
            </a:r>
          </a:p>
        </p:txBody>
      </p:sp>
      <p:sp>
        <p:nvSpPr>
          <p:cNvPr id="3" name="Content Placeholder 2">
            <a:extLst>
              <a:ext uri="{FF2B5EF4-FFF2-40B4-BE49-F238E27FC236}">
                <a16:creationId xmlns=""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endParaRPr lang="en-US" dirty="0">
              <a:latin typeface="Arial"/>
              <a:cs typeface="Arial"/>
            </a:endParaRPr>
          </a:p>
          <a:p>
            <a:r>
              <a:rPr lang="en-US" sz="2000" b="1" dirty="0">
                <a:latin typeface="Arial"/>
                <a:ea typeface="+mn-lt"/>
                <a:cs typeface="Arial"/>
              </a:rPr>
              <a:t>Problem </a:t>
            </a:r>
            <a:r>
              <a:rPr lang="en-US" sz="2000" b="1" dirty="0" smtClean="0">
                <a:latin typeface="Arial"/>
                <a:ea typeface="+mn-lt"/>
                <a:cs typeface="Arial"/>
              </a:rPr>
              <a:t>Statement</a:t>
            </a:r>
            <a:endParaRPr lang="en-US" dirty="0">
              <a:latin typeface="Arial"/>
              <a:cs typeface="Arial"/>
            </a:endParaRPr>
          </a:p>
          <a:p>
            <a:r>
              <a:rPr lang="en-US" sz="2000" b="1" dirty="0">
                <a:latin typeface="Arial"/>
                <a:ea typeface="+mn-lt"/>
                <a:cs typeface="Arial"/>
              </a:rPr>
              <a:t>Proposed System/Solution</a:t>
            </a:r>
            <a:endParaRPr lang="en-US" dirty="0">
              <a:latin typeface="Arial"/>
              <a:cs typeface="Arial"/>
            </a:endParaRPr>
          </a:p>
          <a:p>
            <a:r>
              <a:rPr lang="en-US" sz="2000" b="1" dirty="0">
                <a:latin typeface="Arial"/>
                <a:ea typeface="+mn-lt"/>
                <a:cs typeface="+mn-lt"/>
              </a:rPr>
              <a:t>Algorithm &amp; Deployment  </a:t>
            </a:r>
          </a:p>
          <a:p>
            <a:r>
              <a:rPr lang="en-US" sz="2000" b="1" dirty="0">
                <a:latin typeface="Arial"/>
                <a:ea typeface="+mn-lt"/>
                <a:cs typeface="+mn-lt"/>
              </a:rPr>
              <a:t>GitHub Link</a:t>
            </a:r>
          </a:p>
          <a:p>
            <a:r>
              <a:rPr lang="en-US" sz="2000" b="1" dirty="0">
                <a:latin typeface="Arial"/>
                <a:ea typeface="+mn-lt"/>
                <a:cs typeface="+mn-lt"/>
              </a:rPr>
              <a:t>Project Demo(photos / videos)</a:t>
            </a:r>
            <a:endParaRPr lang="en-US" dirty="0">
              <a:latin typeface="Arial"/>
              <a:cs typeface="Calibri"/>
            </a:endParaRPr>
          </a:p>
          <a:p>
            <a:r>
              <a:rPr lang="en-US" sz="2000" b="1" dirty="0">
                <a:latin typeface="Arial"/>
                <a:ea typeface="+mn-lt"/>
                <a:cs typeface="Arial"/>
              </a:rPr>
              <a:t>Conclusion</a:t>
            </a:r>
            <a:endParaRPr lang="en-US" dirty="0">
              <a:latin typeface="Arial"/>
              <a:cs typeface="Arial"/>
            </a:endParaRPr>
          </a:p>
          <a:p>
            <a:r>
              <a:rPr lang="en-US" sz="2000" b="1" dirty="0">
                <a:latin typeface="Arial"/>
                <a:ea typeface="+mn-lt"/>
                <a:cs typeface="Arial"/>
              </a:rPr>
              <a:t>Future Scope</a:t>
            </a:r>
          </a:p>
          <a:p>
            <a:r>
              <a:rPr lang="en-US" sz="2000" b="1" dirty="0">
                <a:latin typeface="Arial"/>
                <a:ea typeface="+mn-lt"/>
                <a:cs typeface="Arial"/>
              </a:rPr>
              <a:t>References</a:t>
            </a:r>
          </a:p>
        </p:txBody>
      </p:sp>
      <p:sp>
        <p:nvSpPr>
          <p:cNvPr id="4" name="Footer Placeholder 3"/>
          <p:cNvSpPr>
            <a:spLocks noGrp="1"/>
          </p:cNvSpPr>
          <p:nvPr>
            <p:ph type="ftr" sz="quarter" idx="11"/>
          </p:nvPr>
        </p:nvSpPr>
        <p:spPr>
          <a:xfrm>
            <a:off x="4083571"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6" name="Subtitle 5">
            <a:extLst>
              <a:ext uri="{FF2B5EF4-FFF2-40B4-BE49-F238E27FC236}">
                <a16:creationId xmlns=""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a:bodyPr>
          <a:lstStyle/>
          <a:p>
            <a:pPr algn="just">
              <a:buFont typeface="Arial" pitchFamily="34" charset="0"/>
              <a:buChar char="•"/>
            </a:pPr>
            <a:r>
              <a:rPr lang="en-US" sz="3200" dirty="0"/>
              <a:t>The objective of this study is to develop robust and accurate predictive models for forecasting the stock price of Reliance Industries Limited (RIL) utilizing Artificial Intelligence and Machine Learning (AIML) techniques, in conjunction with historical Reliance datasets. Leveraging the vast reservoir of historical data, the primary goal is to construct predictive models capable of providing reliable forecasts of RIL's stock price movements over a specified time horizon. </a:t>
            </a:r>
            <a:endParaRPr lang="en-US" sz="28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Proposed Solution</a:t>
            </a:r>
            <a:endParaRPr lang="en-US" sz="4400" dirty="0"/>
          </a:p>
        </p:txBody>
      </p:sp>
      <p:sp>
        <p:nvSpPr>
          <p:cNvPr id="6" name="Subtitle 5">
            <a:extLst>
              <a:ext uri="{FF2B5EF4-FFF2-40B4-BE49-F238E27FC236}">
                <a16:creationId xmlns=""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a:bodyPr>
          <a:lstStyle/>
          <a:p>
            <a:pPr algn="just"/>
            <a:r>
              <a:rPr lang="en-US" sz="2800" b="1" dirty="0"/>
              <a:t>1.</a:t>
            </a:r>
            <a:r>
              <a:rPr lang="en-US" sz="2800" dirty="0"/>
              <a:t> Development of accurate and robust predictive models for forecasting RIL and TCS stock prices using AIML techniques.</a:t>
            </a:r>
          </a:p>
          <a:p>
            <a:pPr algn="just"/>
            <a:r>
              <a:rPr lang="en-US" sz="2800" b="1" dirty="0"/>
              <a:t>2.</a:t>
            </a:r>
            <a:r>
              <a:rPr lang="en-US" sz="2800" dirty="0"/>
              <a:t> Insights into the key drivers of RIL and TCS stock price movements and their impact on predictive model performance.</a:t>
            </a:r>
          </a:p>
          <a:p>
            <a:pPr algn="just"/>
            <a:r>
              <a:rPr lang="en-US" sz="2800" b="1" dirty="0"/>
              <a:t>3.</a:t>
            </a:r>
            <a:r>
              <a:rPr lang="en-US" sz="2800" dirty="0"/>
              <a:t> Comparative analysis of the predictive models, providing stakeholders with valuable insights into the relative performance of each model for RIL and TCS stock prediction</a:t>
            </a:r>
            <a:endParaRPr lang="en-US" sz="26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pPr algn="l"/>
            <a:r>
              <a:rPr lang="en-US" sz="4400" b="1" dirty="0" smtClean="0">
                <a:solidFill>
                  <a:schemeClr val="accent1"/>
                </a:solidFill>
                <a:latin typeface="Arial"/>
                <a:ea typeface="+mj-lt"/>
                <a:cs typeface="Arial"/>
              </a:rPr>
              <a:t>FLOWCHART</a:t>
            </a:r>
            <a:endParaRPr lang="en-US" dirty="0"/>
          </a:p>
        </p:txBody>
      </p:sp>
      <p:sp>
        <p:nvSpPr>
          <p:cNvPr id="6" name="Subtitle 5">
            <a:extLst>
              <a:ext uri="{FF2B5EF4-FFF2-40B4-BE49-F238E27FC236}">
                <a16:creationId xmlns=""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a:bodyPr>
          <a:lstStyle/>
          <a:p>
            <a:pPr algn="l">
              <a:buFont typeface="Arial" pitchFamily="34" charset="0"/>
              <a:buChar char="•"/>
            </a:pPr>
            <a:endParaRPr lang="en-US" sz="26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597" y="2093028"/>
            <a:ext cx="11152682" cy="4399847"/>
          </a:xfrm>
          <a:prstGeom prst="rect">
            <a:avLst/>
          </a:prstGeom>
        </p:spPr>
      </p:pic>
    </p:spTree>
    <p:extLst>
      <p:ext uri="{BB962C8B-B14F-4D97-AF65-F5344CB8AC3E}">
        <p14:creationId xmlns:p14="http://schemas.microsoft.com/office/powerpoint/2010/main" val="4154508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A61B7A21-B534-F8EF-3389-20ECA220A4F3}"/>
            </a:ext>
          </a:extLst>
        </p:cNvPr>
        <p:cNvGrpSpPr/>
        <p:nvPr/>
      </p:nvGrpSpPr>
      <p:grpSpPr>
        <a:xfrm>
          <a:off x="0" y="0"/>
          <a:ext cx="0" cy="0"/>
          <a:chOff x="0" y="0"/>
          <a:chExt cx="0" cy="0"/>
        </a:xfrm>
      </p:grpSpPr>
      <p:sp>
        <p:nvSpPr>
          <p:cNvPr id="5" name="Title 4">
            <a:extLst>
              <a:ext uri="{FF2B5EF4-FFF2-40B4-BE49-F238E27FC236}">
                <a16:creationId xmlns="" xmlns:a16="http://schemas.microsoft.com/office/drawing/2014/main" id="{BAF0B8FE-C2D5-97D2-1A01-AE232639D829}"/>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GitHub Link</a:t>
            </a:r>
            <a:endParaRPr lang="en-US" dirty="0"/>
          </a:p>
        </p:txBody>
      </p:sp>
      <p:sp>
        <p:nvSpPr>
          <p:cNvPr id="6" name="Subtitle 5">
            <a:extLst>
              <a:ext uri="{FF2B5EF4-FFF2-40B4-BE49-F238E27FC236}">
                <a16:creationId xmlns="" xmlns:a16="http://schemas.microsoft.com/office/drawing/2014/main" id="{274BA4BA-49EB-73A8-5C58-6DF5FBCEC6A5}"/>
              </a:ext>
            </a:extLst>
          </p:cNvPr>
          <p:cNvSpPr>
            <a:spLocks noGrp="1"/>
          </p:cNvSpPr>
          <p:nvPr>
            <p:ph type="subTitle" idx="1"/>
          </p:nvPr>
        </p:nvSpPr>
        <p:spPr>
          <a:xfrm>
            <a:off x="614597" y="2110153"/>
            <a:ext cx="11152682" cy="4365598"/>
          </a:xfrm>
        </p:spPr>
        <p:txBody>
          <a:bodyPr>
            <a:normAutofit/>
          </a:bodyPr>
          <a:lstStyle/>
          <a:p>
            <a:pPr algn="l"/>
            <a:r>
              <a:rPr lang="en-US" sz="2600" dirty="0">
                <a:latin typeface="Arial" panose="020B0604020202020204" pitchFamily="34" charset="0"/>
                <a:cs typeface="Arial" panose="020B0604020202020204" pitchFamily="34" charset="0"/>
                <a:hlinkClick r:id="rId2"/>
              </a:rPr>
              <a:t>https://github.com/RAJESHKUMAR2003NOV/RAJESH-KUMAR-922221105014.git</a:t>
            </a: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 xmlns:a16="http://schemas.microsoft.com/office/drawing/2014/main" id="{F380DBA4-EAEB-285A-B8D2-B0D5DD525C03}"/>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2397446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51E34577-9296-1AA8-04AB-3230FF6E8DF7}"/>
            </a:ext>
          </a:extLst>
        </p:cNvPr>
        <p:cNvGrpSpPr/>
        <p:nvPr/>
      </p:nvGrpSpPr>
      <p:grpSpPr>
        <a:xfrm>
          <a:off x="0" y="0"/>
          <a:ext cx="0" cy="0"/>
          <a:chOff x="0" y="0"/>
          <a:chExt cx="0" cy="0"/>
        </a:xfrm>
      </p:grpSpPr>
      <p:sp>
        <p:nvSpPr>
          <p:cNvPr id="5" name="Title 4">
            <a:extLst>
              <a:ext uri="{FF2B5EF4-FFF2-40B4-BE49-F238E27FC236}">
                <a16:creationId xmlns="" xmlns:a16="http://schemas.microsoft.com/office/drawing/2014/main" id="{E3CD374C-66F9-AF76-AC1E-66B4BD499AE2}"/>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Project Demo(Recorded Video)</a:t>
            </a:r>
            <a:endParaRPr lang="en-US" dirty="0">
              <a:solidFill>
                <a:schemeClr val="accent1"/>
              </a:solidFill>
            </a:endParaRPr>
          </a:p>
        </p:txBody>
      </p:sp>
      <p:sp>
        <p:nvSpPr>
          <p:cNvPr id="6" name="Subtitle 5">
            <a:extLst>
              <a:ext uri="{FF2B5EF4-FFF2-40B4-BE49-F238E27FC236}">
                <a16:creationId xmlns="" xmlns:a16="http://schemas.microsoft.com/office/drawing/2014/main" id="{38E8653D-1130-51D3-7167-6529A49A0FE3}"/>
              </a:ext>
            </a:extLst>
          </p:cNvPr>
          <p:cNvSpPr>
            <a:spLocks noGrp="1"/>
          </p:cNvSpPr>
          <p:nvPr>
            <p:ph type="subTitle" idx="1"/>
          </p:nvPr>
        </p:nvSpPr>
        <p:spPr>
          <a:xfrm>
            <a:off x="614597" y="2110153"/>
            <a:ext cx="11152682" cy="4365598"/>
          </a:xfrm>
        </p:spPr>
        <p:txBody>
          <a:bodyPr>
            <a:normAutofit/>
          </a:bodyPr>
          <a:lstStyle/>
          <a:p>
            <a:pPr algn="l"/>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 xmlns:a16="http://schemas.microsoft.com/office/drawing/2014/main" id="{27CF9570-8394-BDBD-48B7-1E467BD67387}"/>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2" name="DEMO vid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14597" y="1961321"/>
            <a:ext cx="11152681" cy="4714115"/>
          </a:xfrm>
          <a:prstGeom prst="rect">
            <a:avLst/>
          </a:prstGeom>
        </p:spPr>
      </p:pic>
    </p:spTree>
    <p:extLst>
      <p:ext uri="{BB962C8B-B14F-4D97-AF65-F5344CB8AC3E}">
        <p14:creationId xmlns:p14="http://schemas.microsoft.com/office/powerpoint/2010/main" val="15527215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7A0D370A-24A2-69BE-A8E7-1CC0DA7E0A8B}"/>
            </a:ext>
          </a:extLst>
        </p:cNvPr>
        <p:cNvGrpSpPr/>
        <p:nvPr/>
      </p:nvGrpSpPr>
      <p:grpSpPr>
        <a:xfrm>
          <a:off x="0" y="0"/>
          <a:ext cx="0" cy="0"/>
          <a:chOff x="0" y="0"/>
          <a:chExt cx="0" cy="0"/>
        </a:xfrm>
      </p:grpSpPr>
      <p:sp>
        <p:nvSpPr>
          <p:cNvPr id="5" name="Title 4">
            <a:extLst>
              <a:ext uri="{FF2B5EF4-FFF2-40B4-BE49-F238E27FC236}">
                <a16:creationId xmlns="" xmlns:a16="http://schemas.microsoft.com/office/drawing/2014/main" id="{19087247-68D2-2EB2-A3AA-26FF55B3CE45}"/>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Conclusion</a:t>
            </a:r>
            <a:endParaRPr lang="en-US" dirty="0"/>
          </a:p>
        </p:txBody>
      </p:sp>
      <p:sp>
        <p:nvSpPr>
          <p:cNvPr id="6" name="Subtitle 5">
            <a:extLst>
              <a:ext uri="{FF2B5EF4-FFF2-40B4-BE49-F238E27FC236}">
                <a16:creationId xmlns="" xmlns:a16="http://schemas.microsoft.com/office/drawing/2014/main" id="{94DA3713-F268-A917-D3B2-A7DE94A30A9F}"/>
              </a:ext>
            </a:extLst>
          </p:cNvPr>
          <p:cNvSpPr>
            <a:spLocks noGrp="1"/>
          </p:cNvSpPr>
          <p:nvPr>
            <p:ph type="subTitle" idx="1"/>
          </p:nvPr>
        </p:nvSpPr>
        <p:spPr>
          <a:xfrm>
            <a:off x="614597" y="2110153"/>
            <a:ext cx="11152682" cy="4365598"/>
          </a:xfrm>
        </p:spPr>
        <p:txBody>
          <a:bodyPr>
            <a:normAutofit/>
          </a:bodyPr>
          <a:lstStyle/>
          <a:p>
            <a:pPr algn="just">
              <a:buFont typeface="Arial" pitchFamily="34" charset="0"/>
              <a:buChar char="•"/>
            </a:pPr>
            <a:r>
              <a:rPr lang="en-US" sz="2800" dirty="0"/>
              <a:t>The utilization of Artificial Intelligence and Machine Learning (AI/ML) techniques for predicting Reliance stock prices offers significant advantages and holds promising scope for investors and financial analysts. Through the analysis and implementation of AI/ML algorithms, reliable predictions can be made, enabling informed decision-making in the stock market.</a:t>
            </a:r>
          </a:p>
          <a:p>
            <a:pPr algn="l">
              <a:buFont typeface="Arial" pitchFamily="34" charset="0"/>
              <a:buChar char="•"/>
            </a:pP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 xmlns:a16="http://schemas.microsoft.com/office/drawing/2014/main" id="{925A3365-79D3-BDE1-B3EB-320921B3302A}"/>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470481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0DD7B32-6370-983C-B750-16C3C049F89A}"/>
            </a:ext>
          </a:extLst>
        </p:cNvPr>
        <p:cNvGrpSpPr/>
        <p:nvPr/>
      </p:nvGrpSpPr>
      <p:grpSpPr>
        <a:xfrm>
          <a:off x="0" y="0"/>
          <a:ext cx="0" cy="0"/>
          <a:chOff x="0" y="0"/>
          <a:chExt cx="0" cy="0"/>
        </a:xfrm>
      </p:grpSpPr>
      <p:sp>
        <p:nvSpPr>
          <p:cNvPr id="5" name="Title 4">
            <a:extLst>
              <a:ext uri="{FF2B5EF4-FFF2-40B4-BE49-F238E27FC236}">
                <a16:creationId xmlns="" xmlns:a16="http://schemas.microsoft.com/office/drawing/2014/main" id="{E3A75CEE-A5C2-DF5D-22E2-5D1449D39A6D}"/>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Future Scope</a:t>
            </a:r>
            <a:endParaRPr lang="en-US" dirty="0"/>
          </a:p>
        </p:txBody>
      </p:sp>
      <p:sp>
        <p:nvSpPr>
          <p:cNvPr id="6" name="Subtitle 5">
            <a:extLst>
              <a:ext uri="{FF2B5EF4-FFF2-40B4-BE49-F238E27FC236}">
                <a16:creationId xmlns="" xmlns:a16="http://schemas.microsoft.com/office/drawing/2014/main" id="{939C5A78-F371-C081-51F3-A07044D21C61}"/>
              </a:ext>
            </a:extLst>
          </p:cNvPr>
          <p:cNvSpPr>
            <a:spLocks noGrp="1"/>
          </p:cNvSpPr>
          <p:nvPr>
            <p:ph type="subTitle" idx="1"/>
          </p:nvPr>
        </p:nvSpPr>
        <p:spPr>
          <a:xfrm>
            <a:off x="614597" y="2110153"/>
            <a:ext cx="11152682" cy="4365598"/>
          </a:xfrm>
        </p:spPr>
        <p:txBody>
          <a:bodyPr>
            <a:normAutofit/>
          </a:bodyPr>
          <a:lstStyle/>
          <a:p>
            <a:pPr algn="just"/>
            <a:r>
              <a:rPr lang="en-US" sz="2800" b="1" dirty="0"/>
              <a:t> Advanced Predictive Analytics:</a:t>
            </a:r>
            <a:r>
              <a:rPr lang="en-US" sz="2800" dirty="0"/>
              <a:t> The scope for utilizing more advanced AI/ML techniques such as deep learning, ensemble methods, and reinforcement learning remains vast. These techniques can enhance the accuracy and robustness of Reliance stock price predictions, unlocking new opportunities for investors.</a:t>
            </a:r>
          </a:p>
          <a:p>
            <a:pPr algn="just"/>
            <a:r>
              <a:rPr lang="en-US" sz="2800" b="1" dirty="0" smtClean="0"/>
              <a:t> </a:t>
            </a:r>
            <a:r>
              <a:rPr lang="en-US" sz="2800" b="1" dirty="0"/>
              <a:t>Integration with Other Data Sources:</a:t>
            </a:r>
            <a:r>
              <a:rPr lang="en-US" sz="2800" dirty="0"/>
              <a:t> Integrating AI/ML models with a broader range of data sources, including social media sentiment analysis, macroeconomic indicators, and geopolitical events, can further improve prediction accuracy. This integration expands the scope of analysis and provides a more comprehensive understanding of market dynamics.</a:t>
            </a:r>
          </a:p>
          <a:p>
            <a:pPr algn="l">
              <a:buFont typeface="Arial" pitchFamily="34" charset="0"/>
              <a:buChar char="•"/>
            </a:pP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 xmlns:a16="http://schemas.microsoft.com/office/drawing/2014/main" id="{915E680D-300F-3953-7F6F-651F5FE3E9F2}"/>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31764438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188</TotalTime>
  <Words>524</Words>
  <Application>Microsoft Office PowerPoint</Application>
  <PresentationFormat>Widescreen</PresentationFormat>
  <Paragraphs>46</Paragraphs>
  <Slides>11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RELIANCE STOCK PREDECTION</vt:lpstr>
      <vt:lpstr>OUTLINE</vt:lpstr>
      <vt:lpstr>Problem Statement</vt:lpstr>
      <vt:lpstr>Proposed Solution</vt:lpstr>
      <vt:lpstr>FLOWCHART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HEADING</dc:title>
  <dc:creator>Mohammed Ameer</dc:creator>
  <cp:lastModifiedBy>KARHTIJI</cp:lastModifiedBy>
  <cp:revision>83</cp:revision>
  <dcterms:created xsi:type="dcterms:W3CDTF">2021-04-26T07:43:48Z</dcterms:created>
  <dcterms:modified xsi:type="dcterms:W3CDTF">2024-04-17T12:33:36Z</dcterms:modified>
</cp:coreProperties>
</file>